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134805102" r:id="rId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C4310A-A5A3-4392-82AD-8292A2E7160D}" v="66" dt="2026-03-30T14:47:17.2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17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9754B-BF3A-4204-8EAC-D7D6D2135282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841A-923C-4225-A44F-8E3E38F91A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49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4F1E93-A3ED-0C44-728F-1EDA314CBD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30DA1EF-DFF7-DB30-D90C-65FBEEE72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C60FEC1-0315-38F8-4FE7-94EBD82B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584A9B-C79B-EA1D-4DD6-AD96AB698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7121DC6-971A-AC57-C6AC-9190B8D7D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3385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B0DF87-A992-DD9B-CA2F-320915D7C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25FB673-1301-9EB1-78C3-403F4FBEDE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9B0DDB-1EFC-79E9-6ED2-DD17C70EA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2A1249A-CC37-54AA-741C-0868B011D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230075D-D122-BD21-B28A-735F3FE8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6262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778245A-5B56-7C79-1741-A533E07E1E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A59C38C-96BF-9DF9-6A05-7F2E54F59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2175367-0F0A-DA94-1AFD-A7A16E5FB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4CD9F8D-53B9-EF4E-44F7-F70C5E963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A258B52-45F7-1FC0-1BDB-BC8A7DAFA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67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F6F640-5934-EF38-24C1-2629C4D4C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B0B673A-EDFF-6FC4-3152-AE9410C33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220DFF8-62D6-C26E-9B16-3FF2C714B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DD0EB7-96C2-8D20-A398-9B88FF43D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456153-37DD-F3C3-4750-33BA1FC3F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2811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95934A3-0512-B00D-9AD1-447D983BA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CDC9D27-4A31-459E-01E4-B075D83D0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36C79E-5D02-65C0-86FA-2E01390FD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7A4AD42-1409-0437-F19C-F8CEA7532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43FB57E-0FB6-8943-E16F-5054214EE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6450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2324EB-DD10-61FA-CCA6-FD891D2F8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D84D448-6392-2AB0-9F13-12BBCEB47C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4C72F2E-369F-ED65-890F-3A07D4172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520C739-8449-469D-DEE1-C1BCD6CAA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41A0C5E-5549-3771-E086-A0675BD32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B426583-F62E-45FD-8213-CDC0FCB02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185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F16644-59D6-021B-8ADE-257630422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F3806D5-26F2-898F-F864-53BA6CA96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66B12E1-A525-DA4C-7785-DE9284350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D4429B2-5CF0-DBAD-5E91-BD39821454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0BCDBDD-C445-8C45-198B-1832585A33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A824E6AF-31D0-6160-AF1E-99E59D7D4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AD715A6-BE02-5640-1108-284286B80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5B54C4-9874-4694-6D47-D2AB36909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957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5EFCA5-8179-5B1D-C636-F150CC6F3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BDBB9BE-F5B6-AC19-FC52-ECEAD8F43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B5CECC1-34CB-E619-310B-393BBD081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035AD1E-54FB-3E6C-3269-AACA3CD4D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6381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3CD51A5-747E-E566-2229-157931BE7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8CF50DF-AD3C-686F-FFB1-06E8542B8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A3BCF4D-3C49-0E39-C198-58836DBC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685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B835D3-0C98-6327-EE97-8D94C4619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E82915B-A893-1D9C-98EC-A7B81B67D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7C59A6A-B970-8999-35FA-83260C09C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AAA56F5-6C3E-37C7-BE6C-2F53A92F7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1C36D8C-BCA1-1074-5F45-98B6DF854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077AB8E-3768-EB1F-20C6-2E9DCA61D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6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B71723-6E07-F49A-D04A-E4BB0BEFB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1DE16C5-06D8-20EE-3201-757C833D2A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9FDB83A-360F-AFD1-FA49-0314F7872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2B927EE-D711-2EA5-E807-CB5B564C2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53AD72F-B566-2D28-88DD-64C07716A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726A180-0DF6-686D-1201-A8210462C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3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DBAF8A59-0E29-C328-D349-E6889BD59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27DA691-905E-680D-BE6F-BC70584EA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BDB2FBF-8E34-E8B9-EB96-7D07C163A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120954-0EF2-4944-AC6D-6F6A883BFA5E}" type="datetimeFigureOut">
              <a:rPr lang="it-IT" smtClean="0"/>
              <a:t>30/03/2026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0A0729-728E-FC30-5D51-7AC73F3D65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6B5B9A-FCD7-27CA-E7FD-C008944C6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E69CE7-4111-4B4B-8EF8-847FB02F88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416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pweb.com/blog/rethinking-the-safety-triangle-from-heinrich-and-bird-to-a-new-er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pweb.com/blog/rethinking-the-safety-triangle-from-heinrich-and-bird-to-a-new-era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547B8FE6-BF94-F11F-2C32-7F5CF49B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40" y="374918"/>
            <a:ext cx="2568825" cy="385356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81C139E-ED7F-2CB9-149D-AE92266392D7}"/>
              </a:ext>
            </a:extLst>
          </p:cNvPr>
          <p:cNvSpPr txBox="1"/>
          <p:nvPr/>
        </p:nvSpPr>
        <p:spPr>
          <a:xfrm>
            <a:off x="3535680" y="954038"/>
            <a:ext cx="79857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i="1" dirty="0"/>
              <a:t>Ingegnere gestionale con Master Universitario in ambito HSE nelle Grandi Opere  e oltre 15 anni di esperienza maturata in multinazionali e in primarie realtà dei settori infrastrutturale ed energetico. Attualmente Country Safety Coordinator di Schneider Electric Italia, leader globale nella gestione dell’energia. Specializzato in sistemi HSE ISO 45001, risk assessment, auditing e sviluppo della cultura della sicurezza.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945A1F7-8808-ECBF-654B-A84554ECB2DA}"/>
              </a:ext>
            </a:extLst>
          </p:cNvPr>
          <p:cNvSpPr txBox="1"/>
          <p:nvPr/>
        </p:nvSpPr>
        <p:spPr>
          <a:xfrm>
            <a:off x="3535680" y="374918"/>
            <a:ext cx="6441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Andrea LURAGHI – Schneider Electric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B5FFB6D-61FB-62C8-A6C4-7362C43E27B7}"/>
              </a:ext>
            </a:extLst>
          </p:cNvPr>
          <p:cNvSpPr txBox="1"/>
          <p:nvPr/>
        </p:nvSpPr>
        <p:spPr>
          <a:xfrm>
            <a:off x="3535680" y="3582154"/>
            <a:ext cx="8219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>
              <a:buNone/>
            </a:pPr>
            <a:r>
              <a:rPr lang="it-IT" i="1" dirty="0"/>
              <a:t>“Ripensare la Piramide della degli eventi incidentali: da Heinrich e Bird a una Nuova Era”. E l’applicazione dell’Analisi HOT per i near miss. </a:t>
            </a:r>
            <a:endParaRPr lang="en-US" i="1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12AFD21-ECCC-1643-3106-BB2A9D0B5F37}"/>
              </a:ext>
            </a:extLst>
          </p:cNvPr>
          <p:cNvSpPr txBox="1"/>
          <p:nvPr/>
        </p:nvSpPr>
        <p:spPr>
          <a:xfrm>
            <a:off x="3535680" y="2782669"/>
            <a:ext cx="82194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Esperienza di near miss ad alto potenziale </a:t>
            </a:r>
            <a:r>
              <a:rPr lang="it-IT" i="1" dirty="0"/>
              <a:t>: Mancato infortunio da elettrocuzione grazie all’utilizzo del voltage detector a polso (Dic. 2024)</a:t>
            </a:r>
          </a:p>
        </p:txBody>
      </p:sp>
    </p:spTree>
    <p:extLst>
      <p:ext uri="{BB962C8B-B14F-4D97-AF65-F5344CB8AC3E}">
        <p14:creationId xmlns:p14="http://schemas.microsoft.com/office/powerpoint/2010/main" val="3549805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linea, testo, schermata, triangolo&#10;&#10;Il contenuto generato dall'IA potrebbe non essere corretto.">
            <a:extLst>
              <a:ext uri="{FF2B5EF4-FFF2-40B4-BE49-F238E27FC236}">
                <a16:creationId xmlns:a16="http://schemas.microsoft.com/office/drawing/2014/main" id="{712DDAA4-58E6-30EE-5AB3-519360F32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738" y="2328759"/>
            <a:ext cx="2994513" cy="2437771"/>
          </a:xfrm>
          <a:prstGeom prst="rect">
            <a:avLst/>
          </a:prstGeom>
        </p:spPr>
      </p:pic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F48737C0-E3F7-624D-3E1D-57D80EC6C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827520"/>
              </p:ext>
            </p:extLst>
          </p:nvPr>
        </p:nvGraphicFramePr>
        <p:xfrm>
          <a:off x="492760" y="11565731"/>
          <a:ext cx="10515600" cy="2954655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5941893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La crisi del modello classico: nuovi studi e nuove evidenze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Le ricerche più recenti (post-2010) hanno dimostrato che </a:t>
                      </a: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l’assunto centrale di Heinrich è incompleto o non valido in molti contesti</a:t>
                      </a: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, perché: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Gli eventi gravi (SIF – Serious Injury &amp; Fatality) non hanno le stesse cause degli eventi minori.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Gli eventi a bassa severità derivano spesso da comportamenti o condizioni molto diversi rispetto ai potenziali SIF. </a:t>
                      </a:r>
                      <a:r>
                        <a:rPr lang="it-IT" b="0" i="0" u="none" strike="noStrike">
                          <a:solidFill>
                            <a:srgbClr val="464FEB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[naspweb.com]</a:t>
                      </a:r>
                      <a:endParaRPr lang="it-IT" b="0" i="0">
                        <a:effectLst/>
                        <a:latin typeface="Segoe UI" panose="020B0502040204020203" pitchFamily="34" charset="0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Ridurre gli infortuni lievi non riduce automaticamente né SIF né fatalità.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Molte aziende hanno visto diminuire i recordable injuries ma non i casi gravi (tasso SIF stabile). </a:t>
                      </a:r>
                      <a:r>
                        <a:rPr lang="it-IT" b="0" i="0" u="none" strike="noStrike">
                          <a:solidFill>
                            <a:srgbClr val="464FEB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[naspweb.com]</a:t>
                      </a:r>
                      <a:endParaRPr lang="it-IT" b="0" i="0">
                        <a:effectLst/>
                        <a:latin typeface="Segoe UI" panose="020B0502040204020203" pitchFamily="34" charset="0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I near miss ad alto potenziale (High-Potential Events) sono statisticamente rari e non emergono nei dati “di rumore” prodotti da piccoli infortuni.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I dataset combinati creano un segnale fuorviante: gli eventi lievi “inondano” il sistema e nascondono i precursori dei SIF.</a:t>
                      </a:r>
                    </a:p>
                  </a:txBody>
                  <a:tcPr>
                    <a:lnL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647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T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14958459"/>
                  </a:ext>
                </a:extLst>
              </a:tr>
            </a:tbl>
          </a:graphicData>
        </a:graphic>
      </p:graphicFrame>
      <p:pic>
        <p:nvPicPr>
          <p:cNvPr id="9" name="Immagine 8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2D3612BA-FA55-AEFA-20B5-CC6AAE0ECA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9887" y="2253773"/>
            <a:ext cx="3168186" cy="282937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862110F-941E-3DE5-3569-7C5FC32D15E9}"/>
              </a:ext>
            </a:extLst>
          </p:cNvPr>
          <p:cNvSpPr txBox="1"/>
          <p:nvPr/>
        </p:nvSpPr>
        <p:spPr>
          <a:xfrm>
            <a:off x="1391853" y="1593258"/>
            <a:ext cx="4358707" cy="498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>
              <a:lnSpc>
                <a:spcPts val="1500"/>
              </a:lnSpc>
              <a:buNone/>
            </a:pPr>
            <a:r>
              <a:rPr lang="it-IT" b="1" i="0" dirty="0">
                <a:effectLst/>
                <a:latin typeface="Segoe UI" panose="020B0502040204020203" pitchFamily="34" charset="0"/>
              </a:rPr>
              <a:t>Dal modello classico di Herbert W. Heinrich</a:t>
            </a:r>
            <a:r>
              <a:rPr lang="it-IT" b="0" i="0" dirty="0">
                <a:effectLst/>
                <a:latin typeface="Segoe UI" panose="020B0502040204020203" pitchFamily="34" charset="0"/>
              </a:rPr>
              <a:t> (1931)/ </a:t>
            </a:r>
            <a:r>
              <a:rPr lang="it-IT" b="1" i="0" dirty="0">
                <a:effectLst/>
                <a:latin typeface="Segoe UI" panose="020B0502040204020203" pitchFamily="34" charset="0"/>
              </a:rPr>
              <a:t>Frank Bird (1966)</a:t>
            </a:r>
          </a:p>
        </p:txBody>
      </p:sp>
      <p:pic>
        <p:nvPicPr>
          <p:cNvPr id="15" name="Immagine 14" descr="Immagine che contiene design&#10;&#10;Il contenuto generato dall'IA potrebbe non essere corretto.">
            <a:extLst>
              <a:ext uri="{FF2B5EF4-FFF2-40B4-BE49-F238E27FC236}">
                <a16:creationId xmlns:a16="http://schemas.microsoft.com/office/drawing/2014/main" id="{3F4A8DDE-08CF-53F7-ED86-AD009BCF3A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481" y="2490910"/>
            <a:ext cx="2727960" cy="2275620"/>
          </a:xfrm>
          <a:prstGeom prst="rect">
            <a:avLst/>
          </a:prstGeom>
        </p:spPr>
      </p:pic>
      <p:sp>
        <p:nvSpPr>
          <p:cNvPr id="16" name="Freccia a destra 15">
            <a:extLst>
              <a:ext uri="{FF2B5EF4-FFF2-40B4-BE49-F238E27FC236}">
                <a16:creationId xmlns:a16="http://schemas.microsoft.com/office/drawing/2014/main" id="{366C78B5-F158-B6BB-B3A1-7469C92B0E2E}"/>
              </a:ext>
            </a:extLst>
          </p:cNvPr>
          <p:cNvSpPr/>
          <p:nvPr/>
        </p:nvSpPr>
        <p:spPr>
          <a:xfrm>
            <a:off x="4136168" y="3253330"/>
            <a:ext cx="985520" cy="59985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199C390-8C5C-D9B9-C9C3-1A00D2E27181}"/>
              </a:ext>
            </a:extLst>
          </p:cNvPr>
          <p:cNvSpPr txBox="1"/>
          <p:nvPr/>
        </p:nvSpPr>
        <p:spPr>
          <a:xfrm>
            <a:off x="7381629" y="1582028"/>
            <a:ext cx="4912038" cy="30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t">
              <a:lnSpc>
                <a:spcPts val="1500"/>
              </a:lnSpc>
              <a:buNone/>
            </a:pPr>
            <a:r>
              <a:rPr lang="it-IT" b="1" i="0" dirty="0">
                <a:effectLst/>
                <a:latin typeface="Segoe UI" panose="020B0502040204020203" pitchFamily="34" charset="0"/>
              </a:rPr>
              <a:t>Alla teoria del “</a:t>
            </a:r>
            <a:r>
              <a:rPr lang="it-IT" b="1" i="0" dirty="0" err="1">
                <a:effectLst/>
                <a:latin typeface="Segoe UI" panose="020B0502040204020203" pitchFamily="34" charset="0"/>
              </a:rPr>
              <a:t>Broken</a:t>
            </a:r>
            <a:r>
              <a:rPr lang="it-IT" b="1" i="0" dirty="0">
                <a:effectLst/>
                <a:latin typeface="Segoe UI" panose="020B0502040204020203" pitchFamily="34" charset="0"/>
              </a:rPr>
              <a:t> </a:t>
            </a:r>
            <a:r>
              <a:rPr lang="it-IT" b="1" i="0" dirty="0" err="1">
                <a:effectLst/>
                <a:latin typeface="Segoe UI" panose="020B0502040204020203" pitchFamily="34" charset="0"/>
              </a:rPr>
              <a:t>Triangle</a:t>
            </a:r>
            <a:r>
              <a:rPr lang="it-IT" b="1" i="0" dirty="0">
                <a:effectLst/>
                <a:latin typeface="Segoe UI" panose="020B0502040204020203" pitchFamily="34" charset="0"/>
              </a:rPr>
              <a:t>”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6B21EB8B-904E-21E1-7BDE-EEE356B7BD62}"/>
              </a:ext>
            </a:extLst>
          </p:cNvPr>
          <p:cNvSpPr txBox="1"/>
          <p:nvPr/>
        </p:nvSpPr>
        <p:spPr>
          <a:xfrm>
            <a:off x="1164008" y="544428"/>
            <a:ext cx="105155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“Ripensare la Piramide degli eventi incidentali: da Heinrich e Bird a una Nuova Era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687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1F704C-1AEE-1C21-3117-29345BCF4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6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magine 1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EA4036BA-2349-167F-5F46-1E6DBD32A1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32" r="2" b="207"/>
          <a:stretch>
            <a:fillRect/>
          </a:stretch>
        </p:blipFill>
        <p:spPr>
          <a:xfrm>
            <a:off x="5800873" y="3434657"/>
            <a:ext cx="5861568" cy="326534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8CE73C2-1BFE-53B6-ECDE-E0955AE69FA7}"/>
              </a:ext>
            </a:extLst>
          </p:cNvPr>
          <p:cNvSpPr txBox="1"/>
          <p:nvPr/>
        </p:nvSpPr>
        <p:spPr>
          <a:xfrm>
            <a:off x="1445291" y="-167704"/>
            <a:ext cx="10003790" cy="8223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fontAlgn="t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Analisi dei near miss con il modello “HOT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24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SWISS CHEESE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MODEL”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E8C98323-C08D-B8CD-8C00-57008A09E513}"/>
              </a:ext>
            </a:extLst>
          </p:cNvPr>
          <p:cNvGraphicFramePr>
            <a:graphicFrameLocks noGrp="1"/>
          </p:cNvGraphicFramePr>
          <p:nvPr/>
        </p:nvGraphicFramePr>
        <p:xfrm>
          <a:off x="492760" y="11565731"/>
          <a:ext cx="10515600" cy="2954655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15941893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La crisi del modello classico: nuovi studi e nuove evidenze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Le ricerche più recenti (post-2010) hanno dimostrato che </a:t>
                      </a: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l’assunto centrale di Heinrich è incompleto o non valido in molti contesti</a:t>
                      </a: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, perché: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Gli eventi gravi (SIF – Serious Injury &amp; Fatality) non hanno le stesse cause degli eventi minori.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Gli eventi a bassa severità derivano spesso da comportamenti o condizioni molto diversi rispetto ai potenziali SIF. </a:t>
                      </a:r>
                      <a:r>
                        <a:rPr lang="it-IT" b="0" i="0" u="none" strike="noStrike">
                          <a:solidFill>
                            <a:srgbClr val="464FEB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[naspweb.com]</a:t>
                      </a:r>
                      <a:endParaRPr lang="it-IT" b="0" i="0">
                        <a:effectLst/>
                        <a:latin typeface="Segoe UI" panose="020B0502040204020203" pitchFamily="34" charset="0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Ridurre gli infortuni lievi non riduce automaticamente né SIF né fatalità.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Molte aziende hanno visto diminuire i recordable injuries ma non i casi gravi (tasso SIF stabile). </a:t>
                      </a:r>
                      <a:r>
                        <a:rPr lang="it-IT" b="0" i="0" u="none" strike="noStrike">
                          <a:solidFill>
                            <a:srgbClr val="464FEB"/>
                          </a:solidFill>
                          <a:effectLst/>
                          <a:latin typeface="Segoe UI" panose="020B0502040204020203" pitchFamily="34" charset="0"/>
                          <a:hlinkClick r:id="rId3"/>
                        </a:rPr>
                        <a:t>[naspweb.com]</a:t>
                      </a:r>
                      <a:endParaRPr lang="it-IT" b="0" i="0">
                        <a:effectLst/>
                        <a:latin typeface="Segoe UI" panose="020B0502040204020203" pitchFamily="34" charset="0"/>
                      </a:endParaRP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1" i="0">
                          <a:effectLst/>
                          <a:latin typeface="Segoe UI" panose="020B0502040204020203" pitchFamily="34" charset="0"/>
                        </a:rPr>
                        <a:t>✔ I near miss ad alto potenziale (High-Potential Events) sono statisticamente rari e non emergono nei dati “di rumore” prodotti da piccoli infortuni.</a:t>
                      </a:r>
                    </a:p>
                    <a:p>
                      <a:pPr fontAlgn="t">
                        <a:lnSpc>
                          <a:spcPts val="1500"/>
                        </a:lnSpc>
                        <a:buNone/>
                      </a:pPr>
                      <a:r>
                        <a:rPr lang="it-IT" b="0" i="0">
                          <a:effectLst/>
                          <a:latin typeface="Segoe UI" panose="020B0502040204020203" pitchFamily="34" charset="0"/>
                        </a:rPr>
                        <a:t>I dataset combinati creano un segnale fuorviante: gli eventi lievi “inondano” il sistema e nascondono i precursori dei SIF.</a:t>
                      </a:r>
                    </a:p>
                  </a:txBody>
                  <a:tcPr>
                    <a:lnL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647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T w="5443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14958459"/>
                  </a:ext>
                </a:extLst>
              </a:tr>
            </a:tbl>
          </a:graphicData>
        </a:graphic>
      </p:graphicFrame>
      <p:pic>
        <p:nvPicPr>
          <p:cNvPr id="10" name="Immagine 9" descr="Immagine che contiene testo, diagramma, frutto, clipart&#10;&#10;Il contenuto generato dall'IA potrebbe non essere corretto.">
            <a:extLst>
              <a:ext uri="{FF2B5EF4-FFF2-40B4-BE49-F238E27FC236}">
                <a16:creationId xmlns:a16="http://schemas.microsoft.com/office/drawing/2014/main" id="{7669217D-CDEE-D3BE-10ED-158E3E06AB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148" y="3556557"/>
            <a:ext cx="3559722" cy="3254914"/>
          </a:xfrm>
          <a:prstGeom prst="rect">
            <a:avLst/>
          </a:prstGeom>
        </p:spPr>
      </p:pic>
      <p:pic>
        <p:nvPicPr>
          <p:cNvPr id="11" name="Picture 21" descr="Immagine che contiene persona, blu&#10;&#10;Il contenuto generato dall'IA potrebbe non essere corretto.">
            <a:extLst>
              <a:ext uri="{FF2B5EF4-FFF2-40B4-BE49-F238E27FC236}">
                <a16:creationId xmlns:a16="http://schemas.microsoft.com/office/drawing/2014/main" id="{7E3EFF7D-735C-FE4F-FEC8-878C12625E8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070" r="-1" b="-1"/>
          <a:stretch>
            <a:fillRect/>
          </a:stretch>
        </p:blipFill>
        <p:spPr>
          <a:xfrm>
            <a:off x="6747033" y="1534918"/>
            <a:ext cx="2015238" cy="1721635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CA099EB-8E58-B74B-3936-5CCA5BCC44C4}"/>
              </a:ext>
            </a:extLst>
          </p:cNvPr>
          <p:cNvSpPr txBox="1"/>
          <p:nvPr/>
        </p:nvSpPr>
        <p:spPr>
          <a:xfrm>
            <a:off x="1032148" y="686011"/>
            <a:ext cx="10295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/>
              <a:t>Esperienza di near miss ad alto potenziale </a:t>
            </a:r>
            <a:r>
              <a:rPr lang="it-IT" sz="2000" i="1" dirty="0"/>
              <a:t>: Mancato infortunio da elettrocuzione grazie all’utilizzo del voltage detector a polso (Dic. 2024)</a:t>
            </a: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6677BFA0-3B49-17F8-8661-16635F4726C3}"/>
              </a:ext>
            </a:extLst>
          </p:cNvPr>
          <p:cNvSpPr/>
          <p:nvPr/>
        </p:nvSpPr>
        <p:spPr>
          <a:xfrm>
            <a:off x="4747833" y="3163215"/>
            <a:ext cx="1238810" cy="52025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1DF33628-6BB7-B499-C77A-5C336CA59DBC}"/>
              </a:ext>
            </a:extLst>
          </p:cNvPr>
          <p:cNvSpPr txBox="1"/>
          <p:nvPr/>
        </p:nvSpPr>
        <p:spPr>
          <a:xfrm>
            <a:off x="8896087" y="1875668"/>
            <a:ext cx="3159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Voltage detector a polso</a:t>
            </a:r>
          </a:p>
        </p:txBody>
      </p:sp>
      <p:pic>
        <p:nvPicPr>
          <p:cNvPr id="19" name="Picture 11">
            <a:extLst>
              <a:ext uri="{FF2B5EF4-FFF2-40B4-BE49-F238E27FC236}">
                <a16:creationId xmlns:a16="http://schemas.microsoft.com/office/drawing/2014/main" id="{A59DB29E-E26D-2E2C-51CE-2235DC307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48" y="1534918"/>
            <a:ext cx="3901454" cy="237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7635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7443d00-af18-408c-9335-47b5de3ec9b9}" enabled="1" method="Privileged" siteId="{6e51e1ad-c54b-4b39-b598-0ffe9ae68fe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533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Segoe UI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Luraghi</dc:creator>
  <cp:lastModifiedBy>Andrea Luraghi</cp:lastModifiedBy>
  <cp:revision>4</cp:revision>
  <dcterms:created xsi:type="dcterms:W3CDTF">2026-03-30T12:32:56Z</dcterms:created>
  <dcterms:modified xsi:type="dcterms:W3CDTF">2026-03-30T14:55:22Z</dcterms:modified>
</cp:coreProperties>
</file>